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png" ContentType="image/png"/>
  <Override PartName="/ppt/media/image2.jpeg" ContentType="image/jpeg"/>
  <Override PartName="/ppt/media/hdphoto1.wdp" ContentType="image/vnd.ms-photo"/>
  <Override PartName="/ppt/media/image3.jpeg" ContentType="image/jpeg"/>
  <Override PartName="/ppt/media/image5.png" ContentType="image/png"/>
  <Override PartName="/ppt/media/image4.png" ContentType="image/png"/>
  <Override PartName="/ppt/media/image6.png" ContentType="image/png"/>
  <Override PartName="/ppt/media/image7.png" ContentType="image/png"/>
  <Override PartName="/ppt/media/image8.jpeg" ContentType="image/jpeg"/>
  <Override PartName="/ppt/media/image9.jpeg" ContentType="image/jpeg"/>
  <Override PartName="/ppt/media/image10.jpeg" ContentType="image/jpe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1621080"/>
            <a:ext cx="5829120" cy="15986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ru-RU" sz="45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en-US" sz="45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7441380-2B03-4784-82CD-C2C4CD52CB95}" type="datetime">
              <a:rPr b="0" lang="ru-RU" sz="900" spc="-1" strike="noStrike">
                <a:solidFill>
                  <a:srgbClr val="8b8b8b"/>
                </a:solidFill>
                <a:latin typeface="Calibri"/>
              </a:rPr>
              <a:t>21.2.25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5FD4EBE-9D06-4209-8A0B-8289EAA9B357}" type="slidenum">
              <a:rPr b="0" lang="ru-RU" sz="9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9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en-US" sz="15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5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en-US" sz="135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35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en-US" sz="135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microsoft.com/office/2007/relationships/hdphoto" Target="../media/hdphoto1.wdp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" descr=""/>
          <p:cNvPicPr/>
          <p:nvPr/>
        </p:nvPicPr>
        <p:blipFill>
          <a:blip r:embed="rId1"/>
          <a:stretch/>
        </p:blipFill>
        <p:spPr>
          <a:xfrm>
            <a:off x="2295360" y="387360"/>
            <a:ext cx="2267280" cy="1916280"/>
          </a:xfrm>
          <a:prstGeom prst="rect">
            <a:avLst/>
          </a:prstGeom>
          <a:ln w="0"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0" y="4430880"/>
            <a:ext cx="6857640" cy="198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ДЛЯ АБИТУРИЕНТА,</a:t>
            </a:r>
            <a:br/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ПОСТУПАЮЩЕГО НА ОБУЧЕНИЕ </a:t>
            </a:r>
            <a:br/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ПО ОБРАЗОВАТЕЛЬНЫМ ПРОГРАММАМ </a:t>
            </a:r>
            <a:br/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ВЫСШЕГО ОБРАЗОВАНИЯ</a:t>
            </a:r>
            <a:r>
              <a:rPr b="1" lang="en-US" sz="1800" spc="-1" strike="noStrike">
                <a:solidFill>
                  <a:srgbClr val="003399"/>
                </a:solidFill>
                <a:latin typeface="Tahoma"/>
                <a:ea typeface="Tahoma"/>
              </a:rPr>
              <a:t> 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В РАМКАХ ПРИЕМНОЙ КАМПАНИИ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2024/2025 УЧЕБНОГО ГОДА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0" y="3358080"/>
            <a:ext cx="6857640" cy="107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15000"/>
              </a:lnSpc>
            </a:pPr>
            <a:r>
              <a:rPr b="1" lang="ru-RU" sz="2800" spc="-1" strike="noStrike">
                <a:solidFill>
                  <a:srgbClr val="003399"/>
                </a:solidFill>
                <a:latin typeface="Tahoma"/>
                <a:ea typeface="Tahoma"/>
              </a:rPr>
              <a:t>ПАМЯТКА ОБ ОРГАНИЗАЦИИ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15000"/>
              </a:lnSpc>
            </a:pPr>
            <a:r>
              <a:rPr b="1" lang="ru-RU" sz="2800" spc="-1" strike="noStrike">
                <a:solidFill>
                  <a:srgbClr val="003399"/>
                </a:solidFill>
                <a:latin typeface="Tahoma"/>
                <a:ea typeface="Tahoma"/>
              </a:rPr>
              <a:t>ЦЕЛЕВОГО ОБУЧЕНИЯ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 descr=""/>
          <p:cNvPicPr/>
          <p:nvPr/>
        </p:nvPicPr>
        <p:blipFill>
          <a:blip r:embed="rId1">
            <a:lum bright="20000"/>
          </a:blip>
          <a:srcRect l="0" t="11227" r="0" b="0"/>
          <a:stretch/>
        </p:blipFill>
        <p:spPr>
          <a:xfrm rot="7970400">
            <a:off x="-187200" y="8277120"/>
            <a:ext cx="1564200" cy="1719360"/>
          </a:xfrm>
          <a:prstGeom prst="rect">
            <a:avLst/>
          </a:prstGeom>
          <a:ln w="0"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-216000" y="9429480"/>
            <a:ext cx="6857640" cy="40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457200"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2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477720" y="495360"/>
            <a:ext cx="668880" cy="64584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>
            <a:off x="594360" y="476640"/>
            <a:ext cx="416520" cy="6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spcAft>
                <a:spcPts val="799"/>
              </a:spcAft>
              <a:tabLst>
                <a:tab algn="l" pos="791640"/>
              </a:tabLst>
            </a:pPr>
            <a:r>
              <a:rPr b="0" lang="en-US" sz="3600" spc="-1" strike="noStrike">
                <a:solidFill>
                  <a:srgbClr val="003399"/>
                </a:solidFill>
                <a:latin typeface="Tahoma "/>
                <a:ea typeface="Tahoma"/>
              </a:rPr>
              <a:t>1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1180800" y="645840"/>
            <a:ext cx="593532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Выбрать предложение о целевом обучении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1488600" y="997920"/>
            <a:ext cx="4923720" cy="47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90000"/>
              </a:lnSpc>
              <a:tabLst>
                <a:tab algn="l" pos="270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Найти предложения работодателей о целевом обучении.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5058360" y="1285920"/>
            <a:ext cx="1316160" cy="669960"/>
          </a:xfrm>
          <a:prstGeom prst="flowChartAlternateProcess">
            <a:avLst/>
          </a:prstGeom>
          <a:blipFill rotWithShape="0">
            <a:blip r:embed="rId2"/>
            <a:srcRect l="11547" t="32227" r="17552" b="34722"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1" name="Рисунок 21" descr="Флажок со сплошной заливкой"/>
          <p:cNvPicPr/>
          <p:nvPr/>
        </p:nvPicPr>
        <p:blipFill>
          <a:blip r:embed="rId3"/>
          <a:stretch/>
        </p:blipFill>
        <p:spPr>
          <a:xfrm>
            <a:off x="1273680" y="1021680"/>
            <a:ext cx="209160" cy="270000"/>
          </a:xfrm>
          <a:prstGeom prst="rect">
            <a:avLst/>
          </a:prstGeom>
          <a:ln w="0">
            <a:noFill/>
          </a:ln>
        </p:spPr>
      </p:pic>
      <p:sp>
        <p:nvSpPr>
          <p:cNvPr id="52" name="CustomShape 7"/>
          <p:cNvSpPr/>
          <p:nvPr/>
        </p:nvSpPr>
        <p:spPr>
          <a:xfrm>
            <a:off x="477720" y="4398120"/>
            <a:ext cx="668880" cy="64584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8"/>
          <p:cNvSpPr/>
          <p:nvPr/>
        </p:nvSpPr>
        <p:spPr>
          <a:xfrm>
            <a:off x="603720" y="4398120"/>
            <a:ext cx="416520" cy="6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spcAft>
                <a:spcPts val="799"/>
              </a:spcAft>
              <a:tabLst>
                <a:tab algn="l" pos="791640"/>
              </a:tabLst>
            </a:pPr>
            <a:r>
              <a:rPr b="0" lang="ru-RU" sz="3600" spc="-1" strike="noStrike">
                <a:solidFill>
                  <a:srgbClr val="003399"/>
                </a:solidFill>
                <a:latin typeface="Tahoma "/>
                <a:ea typeface="Tahoma"/>
              </a:rPr>
              <a:t>2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1180800" y="4361400"/>
            <a:ext cx="595260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Выбрать способ подачи заявки </a:t>
            </a:r>
            <a:br/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на заключение договора о целевом обучении, оформить и подать заявку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55" name="CustomShape 10"/>
          <p:cNvSpPr/>
          <p:nvPr/>
        </p:nvSpPr>
        <p:spPr>
          <a:xfrm>
            <a:off x="1483200" y="1253520"/>
            <a:ext cx="3845160" cy="72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Заказчики целевого обучения размещают предложения на ЕЦП «Работа в России» </a:t>
            </a:r>
            <a:br/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не позднее</a:t>
            </a:r>
            <a:r>
              <a:rPr b="1" lang="en-US" sz="1400" spc="-1" strike="noStrike">
                <a:solidFill>
                  <a:srgbClr val="003399"/>
                </a:solidFill>
                <a:latin typeface="Tahoma "/>
                <a:ea typeface="Tahoma"/>
              </a:rPr>
              <a:t> </a:t>
            </a:r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10 июня.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56" name="CustomShape 11"/>
          <p:cNvSpPr/>
          <p:nvPr/>
        </p:nvSpPr>
        <p:spPr>
          <a:xfrm>
            <a:off x="1488600" y="2010600"/>
            <a:ext cx="4923720" cy="47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0000"/>
              </a:lnSpc>
              <a:tabLst>
                <a:tab algn="l" pos="270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Изучить предложение о целевом обучении, которое Вас заинтересовало.</a:t>
            </a:r>
            <a:endParaRPr b="0" lang="ru-RU" sz="1400" spc="-1" strike="noStrike">
              <a:latin typeface="Arial"/>
            </a:endParaRPr>
          </a:p>
        </p:txBody>
      </p:sp>
      <p:pic>
        <p:nvPicPr>
          <p:cNvPr id="57" name="Рисунок 34" descr="Флажок со сплошной заливкой"/>
          <p:cNvPicPr/>
          <p:nvPr/>
        </p:nvPicPr>
        <p:blipFill>
          <a:blip r:embed="rId4"/>
          <a:stretch/>
        </p:blipFill>
        <p:spPr>
          <a:xfrm>
            <a:off x="1273680" y="2099880"/>
            <a:ext cx="209160" cy="270000"/>
          </a:xfrm>
          <a:prstGeom prst="rect">
            <a:avLst/>
          </a:prstGeom>
          <a:ln w="0">
            <a:noFill/>
          </a:ln>
        </p:spPr>
      </p:pic>
      <p:sp>
        <p:nvSpPr>
          <p:cNvPr id="58" name="CustomShape 12"/>
          <p:cNvSpPr/>
          <p:nvPr/>
        </p:nvSpPr>
        <p:spPr>
          <a:xfrm>
            <a:off x="1483200" y="2458800"/>
            <a:ext cx="5031720" cy="136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Предложение о целевом обучении заказчик размещает </a:t>
            </a:r>
            <a:br/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 форме</a:t>
            </a: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, представленной в постановлении Правительства Российской Федерации от 27 апреля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1273680" y="5241240"/>
            <a:ext cx="4987080" cy="200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1-й способ – в электронном виде (при наличии технической возможности) одновременно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с заявлением о приеме на обучение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образовательную организацию высшего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образования. В этом случае Вы формируете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 направляете заявку в федеральной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государственной информационной системе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«Единый портал государственных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 муниципальных услуг (функций)» (ЕПГУ).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1273680" y="7288560"/>
            <a:ext cx="5368320" cy="8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5000"/>
              </a:lnSpc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2-й способ – в письменном виде на бумажном носителе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образовательную организацию высшего образования,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которую собираетесь поступать, вместе с заявлением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о приеме на обучение.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61" name="CustomShape 15"/>
          <p:cNvSpPr/>
          <p:nvPr/>
        </p:nvSpPr>
        <p:spPr>
          <a:xfrm>
            <a:off x="5424480" y="5502240"/>
            <a:ext cx="835920" cy="795600"/>
          </a:xfrm>
          <a:prstGeom prst="ellipse">
            <a:avLst/>
          </a:prstGeom>
          <a:blipFill rotWithShape="0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 l="5635" t="0" r="31908" b="0"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16"/>
          <p:cNvSpPr/>
          <p:nvPr/>
        </p:nvSpPr>
        <p:spPr>
          <a:xfrm>
            <a:off x="1266480" y="8199720"/>
            <a:ext cx="5368320" cy="110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5000"/>
              </a:lnSpc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этом случае </a:t>
            </a:r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форму заявки </a:t>
            </a: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Вы берете из текста постановления Правительства Российской Федерации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от 27 апреля 2024 г. № 555 «О целевом обучении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 образовательным программам среднего профессионального и высшего образования». 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63" name="CustomShape 17"/>
          <p:cNvSpPr/>
          <p:nvPr/>
        </p:nvSpPr>
        <p:spPr>
          <a:xfrm>
            <a:off x="1495800" y="3813120"/>
            <a:ext cx="5019120" cy="47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0000"/>
              </a:lnSpc>
              <a:tabLst>
                <a:tab algn="l" pos="270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2024 году </a:t>
            </a:r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25 июля </a:t>
            </a: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– крайний срок подачи гражданами заявок на заключение договоров о целевом обучении </a:t>
            </a:r>
            <a:endParaRPr b="0" lang="ru-RU" sz="1400" spc="-1" strike="noStrike">
              <a:latin typeface="Arial"/>
            </a:endParaRPr>
          </a:p>
        </p:txBody>
      </p:sp>
      <p:pic>
        <p:nvPicPr>
          <p:cNvPr id="64" name="Рисунок 23" descr="Флажок со сплошной заливкой"/>
          <p:cNvPicPr/>
          <p:nvPr/>
        </p:nvPicPr>
        <p:blipFill>
          <a:blip r:embed="rId7"/>
          <a:stretch/>
        </p:blipFill>
        <p:spPr>
          <a:xfrm>
            <a:off x="1273680" y="3840120"/>
            <a:ext cx="209160" cy="2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 descr=""/>
          <p:cNvPicPr/>
          <p:nvPr/>
        </p:nvPicPr>
        <p:blipFill>
          <a:blip r:embed="rId1">
            <a:lum bright="20000"/>
          </a:blip>
          <a:srcRect l="0" t="11227" r="0" b="0"/>
          <a:stretch/>
        </p:blipFill>
        <p:spPr>
          <a:xfrm rot="7970400">
            <a:off x="-187200" y="8277120"/>
            <a:ext cx="1564200" cy="1719360"/>
          </a:xfrm>
          <a:prstGeom prst="rect">
            <a:avLst/>
          </a:prstGeom>
          <a:ln w="0">
            <a:noFill/>
          </a:ln>
        </p:spPr>
      </p:pic>
      <p:sp>
        <p:nvSpPr>
          <p:cNvPr id="66" name="CustomShape 1"/>
          <p:cNvSpPr/>
          <p:nvPr/>
        </p:nvSpPr>
        <p:spPr>
          <a:xfrm>
            <a:off x="-244440" y="9246960"/>
            <a:ext cx="6857640" cy="40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457200"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3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662040" y="4505400"/>
            <a:ext cx="668880" cy="64584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3"/>
          <p:cNvSpPr/>
          <p:nvPr/>
        </p:nvSpPr>
        <p:spPr>
          <a:xfrm>
            <a:off x="791640" y="4502520"/>
            <a:ext cx="416520" cy="6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spcAft>
                <a:spcPts val="799"/>
              </a:spcAft>
              <a:tabLst>
                <a:tab algn="l" pos="791640"/>
              </a:tabLst>
            </a:pPr>
            <a:r>
              <a:rPr b="0" lang="ru-RU" sz="3600" spc="-1" strike="noStrike">
                <a:solidFill>
                  <a:srgbClr val="003399"/>
                </a:solidFill>
                <a:latin typeface="Tahoma "/>
                <a:ea typeface="Tahoma"/>
              </a:rPr>
              <a:t>3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69" name="CustomShape 4"/>
          <p:cNvSpPr/>
          <p:nvPr/>
        </p:nvSpPr>
        <p:spPr>
          <a:xfrm>
            <a:off x="1355760" y="439920"/>
            <a:ext cx="5273280" cy="393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0000"/>
              </a:lnSpc>
              <a:spcAft>
                <a:spcPts val="799"/>
              </a:spcAft>
              <a:tabLst>
                <a:tab algn="l" pos="792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Если планируете подать заявку в бумажном варианте,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Вам нужно успеть подать заявку и заявление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до завершения приема документов на поступление.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799"/>
              </a:spcAft>
              <a:tabLst>
                <a:tab algn="l" pos="792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 заявке на целевое обучение должны содержаться сведения о наименовании заказчика целевого обучения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799"/>
              </a:spcAft>
              <a:tabLst>
                <a:tab algn="l" pos="792360"/>
              </a:tabLs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Если Вам не исполнилось 18 лет, добавьте к заявке письменное согласие Вашего родителя, усыновителя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или попечителя (законного представителя)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на заключение договора о целевом обучении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(в электронном или бумажном виде).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70" name="CustomShape 5"/>
          <p:cNvSpPr/>
          <p:nvPr/>
        </p:nvSpPr>
        <p:spPr>
          <a:xfrm>
            <a:off x="1355760" y="4421520"/>
            <a:ext cx="4839840" cy="106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Проверить, что Вас зачислили </a:t>
            </a:r>
            <a:br/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на обучение. Выяснить дату приказа </a:t>
            </a:r>
            <a:br/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о зачислении в образовательную организацию высшего образования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71" name="CustomShape 6"/>
          <p:cNvSpPr/>
          <p:nvPr/>
        </p:nvSpPr>
        <p:spPr>
          <a:xfrm>
            <a:off x="1340280" y="5498640"/>
            <a:ext cx="5273280" cy="374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9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Подписать договор о целевом обучении можно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после того, как образовательная организация высшего образования издаст приказ о зачислении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 передаст сведения из этого приказа заказчику целевого обучения. 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эту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образовательную 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"/>
          <p:cNvPicPr/>
          <p:nvPr/>
        </p:nvPicPr>
        <p:blipFill>
          <a:blip r:embed="rId1">
            <a:lum bright="20000"/>
          </a:blip>
          <a:srcRect l="0" t="11227" r="0" b="0"/>
          <a:stretch/>
        </p:blipFill>
        <p:spPr>
          <a:xfrm rot="7970400">
            <a:off x="-187200" y="8277120"/>
            <a:ext cx="1564200" cy="1719360"/>
          </a:xfrm>
          <a:prstGeom prst="rect">
            <a:avLst/>
          </a:prstGeom>
          <a:ln w="0">
            <a:noFill/>
          </a:ln>
        </p:spPr>
      </p:pic>
      <p:sp>
        <p:nvSpPr>
          <p:cNvPr id="73" name="CustomShape 1"/>
          <p:cNvSpPr/>
          <p:nvPr/>
        </p:nvSpPr>
        <p:spPr>
          <a:xfrm>
            <a:off x="-216000" y="9429480"/>
            <a:ext cx="6857640" cy="40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457200" algn="ctr">
              <a:lnSpc>
                <a:spcPct val="115000"/>
              </a:lnSpc>
            </a:pPr>
            <a:r>
              <a:rPr b="1" lang="ru-RU" sz="1800" spc="-1" strike="noStrike">
                <a:solidFill>
                  <a:srgbClr val="003399"/>
                </a:solidFill>
                <a:latin typeface="Tahoma"/>
                <a:ea typeface="Tahoma"/>
              </a:rPr>
              <a:t>4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513000" y="407160"/>
            <a:ext cx="668880" cy="64584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3"/>
          <p:cNvSpPr/>
          <p:nvPr/>
        </p:nvSpPr>
        <p:spPr>
          <a:xfrm>
            <a:off x="630000" y="404280"/>
            <a:ext cx="416520" cy="6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spcAft>
                <a:spcPts val="799"/>
              </a:spcAft>
              <a:tabLst>
                <a:tab algn="l" pos="791640"/>
              </a:tabLst>
            </a:pPr>
            <a:r>
              <a:rPr b="0" lang="ru-RU" sz="3600" spc="-1" strike="noStrike">
                <a:solidFill>
                  <a:srgbClr val="003399"/>
                </a:solidFill>
                <a:latin typeface="Tahoma "/>
                <a:ea typeface="Tahoma"/>
              </a:rPr>
              <a:t>4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1206360" y="511920"/>
            <a:ext cx="483984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Заключить договор о целевом обучении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513000" y="6615360"/>
            <a:ext cx="668880" cy="645840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8" name="CustomShape 6"/>
          <p:cNvSpPr/>
          <p:nvPr/>
        </p:nvSpPr>
        <p:spPr>
          <a:xfrm>
            <a:off x="630000" y="6612480"/>
            <a:ext cx="416520" cy="67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7000"/>
              </a:lnSpc>
              <a:spcAft>
                <a:spcPts val="799"/>
              </a:spcAft>
              <a:tabLst>
                <a:tab algn="l" pos="791640"/>
              </a:tabLst>
            </a:pPr>
            <a:r>
              <a:rPr b="0" lang="ru-RU" sz="3600" spc="-1" strike="noStrike">
                <a:solidFill>
                  <a:srgbClr val="003399"/>
                </a:solidFill>
                <a:latin typeface="Tahoma "/>
                <a:ea typeface="Tahoma"/>
              </a:rPr>
              <a:t>5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79" name="CustomShape 7"/>
          <p:cNvSpPr/>
          <p:nvPr/>
        </p:nvSpPr>
        <p:spPr>
          <a:xfrm>
            <a:off x="1206360" y="6549120"/>
            <a:ext cx="542700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Уведомить образовательную организацию высшего образования о заключении договора </a:t>
            </a:r>
            <a:br/>
            <a:r>
              <a:rPr b="1" lang="ru-RU" sz="1600" spc="-1" strike="noStrike">
                <a:solidFill>
                  <a:srgbClr val="003399"/>
                </a:solidFill>
                <a:latin typeface="Tahoma "/>
              </a:rPr>
              <a:t>о целевом обучении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80" name="CustomShape 8"/>
          <p:cNvSpPr/>
          <p:nvPr/>
        </p:nvSpPr>
        <p:spPr>
          <a:xfrm>
            <a:off x="1206360" y="888120"/>
            <a:ext cx="5430960" cy="561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о целевом обучении на ЕЦП «Работа в России», как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и заказчик целевого обучения. Вы подписываете договор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с помощью мобильного приложения «Госключ».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/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«О целевом обучении по образовательным программам среднего профессионального и высшего образования».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1" name="CustomShape 9"/>
          <p:cNvSpPr/>
          <p:nvPr/>
        </p:nvSpPr>
        <p:spPr>
          <a:xfrm>
            <a:off x="1206360" y="7444800"/>
            <a:ext cx="545544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spcAft>
                <a:spcPts val="799"/>
              </a:spcAft>
            </a:pP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Необходимо </a:t>
            </a:r>
            <a:r>
              <a:rPr b="1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письменно в течение 10 рабочих дней </a:t>
            </a:r>
            <a:r>
              <a:rPr b="0" lang="ru-RU" sz="1400" spc="-1" strike="noStrike">
                <a:solidFill>
                  <a:srgbClr val="003399"/>
                </a:solidFill>
                <a:latin typeface="Tahoma "/>
                <a:ea typeface="Tahoma"/>
              </a:rPr>
              <a:t>после заключения договора о целевом обучении проинформировать руководство образовательной организации.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82" name="CustomShape 10"/>
          <p:cNvSpPr/>
          <p:nvPr/>
        </p:nvSpPr>
        <p:spPr>
          <a:xfrm>
            <a:off x="1979640" y="8538480"/>
            <a:ext cx="1533960" cy="780480"/>
          </a:xfrm>
          <a:prstGeom prst="flowChartAlternateProcess">
            <a:avLst/>
          </a:prstGeom>
          <a:blipFill rotWithShape="0">
            <a:blip r:embed="rId2"/>
            <a:srcRect l="11547" t="32227" r="17552" b="34722"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3" name="Рисунок 17" descr=""/>
          <p:cNvPicPr/>
          <p:nvPr/>
        </p:nvPicPr>
        <p:blipFill>
          <a:blip r:embed="rId3"/>
          <a:stretch/>
        </p:blipFill>
        <p:spPr>
          <a:xfrm>
            <a:off x="3834720" y="8477640"/>
            <a:ext cx="937440" cy="937440"/>
          </a:xfrm>
          <a:prstGeom prst="rect">
            <a:avLst/>
          </a:prstGeom>
          <a:ln w="0">
            <a:noFill/>
          </a:ln>
        </p:spPr>
      </p:pic>
      <p:sp>
        <p:nvSpPr>
          <p:cNvPr id="84" name="CustomShape 11"/>
          <p:cNvSpPr/>
          <p:nvPr/>
        </p:nvSpPr>
        <p:spPr>
          <a:xfrm>
            <a:off x="3682080" y="8329320"/>
            <a:ext cx="1286640" cy="122544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Application>LibreOffice/7.0.3.1$Windows_X86_64 LibreOffice_project/d7547858d014d4cf69878db179d326fc3483e082</Application>
  <Words>218</Words>
  <Paragraphs>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2024-05-20T08:27:15Z</dcterms:created>
  <dc:creator>Медведева Юлия</dc:creator>
  <dc:description/>
  <dc:language>ru-RU</dc:language>
  <cp:lastModifiedBy>mosyurov-se</cp:lastModifiedBy>
  <dcterms:modified xsi:type="dcterms:W3CDTF">2024-05-28T11:37:14Z</dcterms:modified>
  <cp:revision>47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